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60" r:id="rId4"/>
    <p:sldId id="284" r:id="rId5"/>
    <p:sldId id="298" r:id="rId6"/>
    <p:sldId id="262" r:id="rId7"/>
    <p:sldId id="280" r:id="rId8"/>
    <p:sldId id="290" r:id="rId9"/>
    <p:sldId id="297" r:id="rId10"/>
    <p:sldId id="302" r:id="rId11"/>
    <p:sldId id="264" r:id="rId12"/>
    <p:sldId id="263" r:id="rId13"/>
    <p:sldId id="265" r:id="rId14"/>
    <p:sldId id="266" r:id="rId15"/>
    <p:sldId id="267" r:id="rId16"/>
    <p:sldId id="268" r:id="rId17"/>
    <p:sldId id="308" r:id="rId18"/>
    <p:sldId id="300" r:id="rId19"/>
    <p:sldId id="301" r:id="rId20"/>
    <p:sldId id="303" r:id="rId21"/>
    <p:sldId id="304" r:id="rId22"/>
    <p:sldId id="305" r:id="rId23"/>
    <p:sldId id="306" r:id="rId24"/>
    <p:sldId id="307" r:id="rId25"/>
  </p:sldIdLst>
  <p:sldSz cx="9144000" cy="6858000" type="screen4x3"/>
  <p:notesSz cx="6858000" cy="91074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4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56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0" charset="0"/>
                <a:ea typeface="ＭＳ Ｐゴシック" pitchFamily="30" charset="-128"/>
                <a:cs typeface="+mn-cs"/>
              </a:defRPr>
            </a:lvl1pPr>
          </a:lstStyle>
          <a:p>
            <a:pPr>
              <a:defRPr/>
            </a:pPr>
            <a:fld id="{EC02B4A4-565D-441F-BA82-ABA0B1147AA7}" type="datetime1">
              <a:rPr lang="en-US"/>
              <a:pPr>
                <a:defRPr/>
              </a:pPr>
              <a:t>12/20/2011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50288"/>
            <a:ext cx="2971800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50288"/>
            <a:ext cx="2971800" cy="4556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0" charset="0"/>
                <a:ea typeface="ＭＳ Ｐゴシック" pitchFamily="30" charset="-128"/>
                <a:cs typeface="+mn-cs"/>
              </a:defRPr>
            </a:lvl1pPr>
          </a:lstStyle>
          <a:p>
            <a:pPr>
              <a:defRPr/>
            </a:pPr>
            <a:fld id="{C3879052-4A21-4569-9457-3E4943D73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56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0" charset="0"/>
                <a:ea typeface="ＭＳ Ｐゴシック" pitchFamily="30" charset="-128"/>
                <a:cs typeface="+mn-cs"/>
              </a:defRPr>
            </a:lvl1pPr>
          </a:lstStyle>
          <a:p>
            <a:pPr>
              <a:defRPr/>
            </a:pPr>
            <a:fld id="{ADED6E5E-4468-4E27-AA1B-231C209F747C}" type="datetime1">
              <a:rPr lang="en-US"/>
              <a:pPr>
                <a:defRPr/>
              </a:pPr>
              <a:t>12/20/2011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82625"/>
            <a:ext cx="4556125" cy="3416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25938"/>
            <a:ext cx="5486400" cy="40989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50288"/>
            <a:ext cx="2971800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50288"/>
            <a:ext cx="2971800" cy="4556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0" charset="0"/>
                <a:ea typeface="ＭＳ Ｐゴシック" pitchFamily="30" charset="-128"/>
                <a:cs typeface="+mn-cs"/>
              </a:defRPr>
            </a:lvl1pPr>
          </a:lstStyle>
          <a:p>
            <a:pPr>
              <a:defRPr/>
            </a:pPr>
            <a:fld id="{963BBDFD-4CAD-4BFE-A227-C62A3C41A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0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0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0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0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0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2525" y="682625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2525" y="682625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2525" y="682625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2525" y="682625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2525" y="682625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2525" y="682625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2525" y="682625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D0FD2-54C3-433C-ACED-D8B2C06D131E}" type="datetime1">
              <a:rPr lang="en-US"/>
              <a:pPr>
                <a:defRPr/>
              </a:pPr>
              <a:t>12/20/2011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72FD2-79B4-4E25-AC2E-84675E360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3BD18-97F1-4AF1-B6FE-5011A6306872}" type="datetime1">
              <a:rPr lang="en-US"/>
              <a:pPr>
                <a:defRPr/>
              </a:pPr>
              <a:t>12/20/2011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B74A7-A3FB-4B7B-8926-8538424A6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6EA36-69EB-414C-8D84-1F406EFB51F0}" type="datetime1">
              <a:rPr lang="en-US"/>
              <a:pPr>
                <a:defRPr/>
              </a:pPr>
              <a:t>12/20/2011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29E01-DA60-47CB-A5F1-A8E820D35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2AA76-5FC3-4CCD-AF92-5E9E92C8CC43}" type="datetime1">
              <a:rPr lang="en-US"/>
              <a:pPr>
                <a:defRPr/>
              </a:pPr>
              <a:t>12/20/2011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95BA4-EBB3-4A1F-9FD5-605C087A8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AAAB2-0B43-4654-9C28-CB354B239842}" type="datetime1">
              <a:rPr lang="en-US"/>
              <a:pPr>
                <a:defRPr/>
              </a:pPr>
              <a:t>12/20/2011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61560-DC27-42A9-ACA5-8619B607F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DA62D-A226-41D4-8C72-98F1CCF9DA47}" type="datetime1">
              <a:rPr lang="en-US"/>
              <a:pPr>
                <a:defRPr/>
              </a:pPr>
              <a:t>12/20/2011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9D1E0-9555-4A6C-A2ED-79FB5ECEC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CB61E-2852-49BD-BEB4-8616DE51EE71}" type="datetime1">
              <a:rPr lang="en-US"/>
              <a:pPr>
                <a:defRPr/>
              </a:pPr>
              <a:t>12/20/2011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8C4AE-FC91-4577-A31C-9D8FB1C2B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12C7F-67E3-446A-9CE5-07E4ACFD12C7}" type="datetime1">
              <a:rPr lang="en-US"/>
              <a:pPr>
                <a:defRPr/>
              </a:pPr>
              <a:t>12/20/2011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EC249-10A5-4887-A759-195DF601C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83E62-0386-46CE-A52E-EE3E921B944C}" type="datetime1">
              <a:rPr lang="en-US"/>
              <a:pPr>
                <a:defRPr/>
              </a:pPr>
              <a:t>12/20/2011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FB76B-3CBD-47F4-A69D-93AFCFA86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852A4-159F-4BC6-A01D-A17586E6B3F6}" type="datetime1">
              <a:rPr lang="en-US"/>
              <a:pPr>
                <a:defRPr/>
              </a:pPr>
              <a:t>12/20/2011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5C4DB-60BE-4C24-A06A-2B1A0CE7B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C6360-D87D-4DB8-96D5-C8FE6BC9D32B}" type="datetime1">
              <a:rPr lang="en-US"/>
              <a:pPr>
                <a:defRPr/>
              </a:pPr>
              <a:t>12/20/2011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FAB36-DA03-4D43-A621-CAF04E43D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ea typeface="ＭＳ Ｐゴシック" pitchFamily="30" charset="-128"/>
                <a:cs typeface="+mn-cs"/>
              </a:defRPr>
            </a:lvl1pPr>
          </a:lstStyle>
          <a:p>
            <a:pPr>
              <a:defRPr/>
            </a:pPr>
            <a:fld id="{F995954E-A89A-4C72-A0D6-5635DFB2F335}" type="datetime1">
              <a:rPr lang="en-US"/>
              <a:pPr>
                <a:defRPr/>
              </a:pPr>
              <a:t>12/20/2011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ea typeface="ＭＳ Ｐゴシック" pitchFamily="3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ea typeface="ＭＳ Ｐゴシック" pitchFamily="30" charset="-128"/>
                <a:cs typeface="+mn-cs"/>
              </a:defRPr>
            </a:lvl1pPr>
          </a:lstStyle>
          <a:p>
            <a:pPr>
              <a:defRPr/>
            </a:pPr>
            <a:fld id="{DA0C992D-F7A1-4BBF-A1C4-F21D6CA80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30" charset="-128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30" charset="-128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0" r:id="rId2"/>
    <p:sldLayoutId id="2147483949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50" r:id="rId9"/>
    <p:sldLayoutId id="2147483946" r:id="rId10"/>
    <p:sldLayoutId id="214748394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0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ri.org/" TargetMode="External"/><Relationship Id="rId2" Type="http://schemas.openxmlformats.org/officeDocument/2006/relationships/hyperlink" Target="http://verdeamarelo.org/vidaverd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uri.org/Our_Work/Green_Cleaning_Lab/Does_It_Clean/Do-it-Yourself_Recipe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www.tufts.edu/" TargetMode="Externa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6220" y="931485"/>
            <a:ext cx="5787922" cy="1557457"/>
          </a:xfrm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4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Professional Training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971800"/>
            <a:ext cx="7620000" cy="2819400"/>
          </a:xfrm>
        </p:spPr>
        <p:txBody>
          <a:bodyPr>
            <a:normAutofit/>
          </a:bodyPr>
          <a:lstStyle/>
          <a:p>
            <a:pPr marR="0" algn="ctr" eaLnBrk="1" hangingPunct="1">
              <a:lnSpc>
                <a:spcPct val="90000"/>
              </a:lnSpc>
            </a:pPr>
            <a:r>
              <a:rPr lang="en-US" sz="4100" smtClean="0">
                <a:effectLst>
                  <a:outerShdw blurRad="38100" dist="38100" dir="2700000" algn="tl">
                    <a:srgbClr val="04617B"/>
                  </a:outerShdw>
                </a:effectLst>
              </a:rPr>
              <a:t>Make the right decision:</a:t>
            </a:r>
          </a:p>
          <a:p>
            <a:pPr marR="0" algn="ctr" eaLnBrk="1" hangingPunct="1">
              <a:lnSpc>
                <a:spcPct val="90000"/>
              </a:lnSpc>
            </a:pPr>
            <a:r>
              <a:rPr lang="en-US" sz="4100" smtClean="0">
                <a:effectLst>
                  <a:outerShdw blurRad="38100" dist="38100" dir="2700000" algn="tl">
                    <a:srgbClr val="04617B"/>
                  </a:outerShdw>
                </a:effectLst>
              </a:rPr>
              <a:t> Change from toxic cleaning products to natural green cleaning alternatives.</a:t>
            </a:r>
          </a:p>
          <a:p>
            <a:pPr marR="0" eaLnBrk="1" hangingPunct="1">
              <a:lnSpc>
                <a:spcPct val="90000"/>
              </a:lnSpc>
            </a:pPr>
            <a:endParaRPr lang="en-US" sz="2800" smtClean="0">
              <a:solidFill>
                <a:srgbClr val="A6A6A6"/>
              </a:solidFill>
            </a:endParaRPr>
          </a:p>
        </p:txBody>
      </p:sp>
      <p:pic>
        <p:nvPicPr>
          <p:cNvPr id="15363" name="Picture 5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3124200" cy="1295400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86" name="Group 30"/>
          <p:cNvGraphicFramePr>
            <a:graphicFrameLocks noGrp="1"/>
          </p:cNvGraphicFramePr>
          <p:nvPr>
            <p:ph idx="4294967295"/>
          </p:nvPr>
        </p:nvGraphicFramePr>
        <p:xfrm>
          <a:off x="762000" y="304800"/>
          <a:ext cx="7772400" cy="5867400"/>
        </p:xfrm>
        <a:graphic>
          <a:graphicData uri="http://schemas.openxmlformats.org/drawingml/2006/table">
            <a:tbl>
              <a:tblPr/>
              <a:tblGrid>
                <a:gridCol w="3124200"/>
                <a:gridCol w="4648200"/>
              </a:tblGrid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GREEN INGREDIENT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WHAT IT DOES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BAKING SODA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  <a:sym typeface="Wingdings" pitchFamily="2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Cleans, deodorizes, mild abrasive, odor absorber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5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WHITE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 VINEGAR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5% acid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(NEVER mix with Bleach)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Cuts grease, prevents mold and mildew, deodorizes, dissolves soap scum;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kills 99 percent of bacteria, 82 percent of mold, and 80 percent of viruses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1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LIQUID SOAP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(Vegetable Oil based, castile or glycerin- says no petroleum)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Removes dirt and grease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BORAX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(20 Mule Team)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A poison if ingested and should be kept away from children and pets at all times.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Cleans, deodorizes, disinfects, inhibits mold growth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Naturally occurring alkaline mineral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OLIVE OIL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Shines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0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ESSENTIAL OIL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(OR EXTRACT- less concentrated)  Peppermint, lemon, lavender, etc.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Mostly used for deodorizing or scenting cleaners.  Tea tree oil is a disinfectant.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 txBox="1">
            <a:spLocks noGrp="1"/>
          </p:cNvSpPr>
          <p:nvPr/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C673A38C-ED16-48CC-A61D-AD59509B356F}" type="slidenum">
              <a:rPr lang="en-US" sz="1400">
                <a:solidFill>
                  <a:srgbClr val="FFFFFF"/>
                </a:solidFill>
                <a:latin typeface="+mj-lt"/>
                <a:ea typeface="+mj-ea"/>
                <a:cs typeface="+mj-cs"/>
                <a:sym typeface="Wingdings" pitchFamily="2" charset="2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US" sz="1400">
              <a:solidFill>
                <a:srgbClr val="FFFFFF"/>
              </a:solidFill>
              <a:latin typeface="+mj-lt"/>
              <a:ea typeface="+mj-ea"/>
              <a:cs typeface="+mj-cs"/>
              <a:sym typeface="Wingdings" pitchFamily="2" charset="2"/>
            </a:endParaRPr>
          </a:p>
        </p:txBody>
      </p:sp>
      <p:sp>
        <p:nvSpPr>
          <p:cNvPr id="24604" name="Footer Placeholder 3"/>
          <p:cNvSpPr txBox="1">
            <a:spLocks noGrp="1"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400">
                <a:solidFill>
                  <a:schemeClr val="tx2"/>
                </a:solidFill>
                <a:sym typeface="Wingdings" pitchFamily="2" charset="2"/>
              </a:rPr>
              <a:t>DRAFT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219200"/>
          </a:xfrm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Recipes</a:t>
            </a:r>
          </a:p>
        </p:txBody>
      </p:sp>
      <p:pic>
        <p:nvPicPr>
          <p:cNvPr id="26626" name="Picture 5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3124200" cy="1295400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5" descr="C:\Documents and Settings\All Users\Documents\NIOSH GRANT\Produtos\FOTOS\DSC037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438400"/>
            <a:ext cx="6629400" cy="3962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5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3124200" cy="1295400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990600" y="1905000"/>
            <a:ext cx="647700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000" b="1">
                <a:latin typeface="Calibri" pitchFamily="34" charset="0"/>
              </a:rPr>
              <a:t>Amazing</a:t>
            </a:r>
            <a:endParaRPr lang="pt-BR" sz="4000" b="1" i="1">
              <a:latin typeface="Calibri" pitchFamily="34" charset="0"/>
            </a:endParaRPr>
          </a:p>
          <a:p>
            <a:pPr algn="ctr"/>
            <a:endParaRPr lang="pt-BR" sz="270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200" b="1">
                <a:latin typeface="Calibri" pitchFamily="34" charset="0"/>
              </a:rPr>
              <a:t>2 Cups </a:t>
            </a:r>
            <a:r>
              <a:rPr lang="en-US" sz="2200">
                <a:latin typeface="Calibri" pitchFamily="34" charset="0"/>
              </a:rPr>
              <a:t>(476 ml) </a:t>
            </a:r>
            <a:r>
              <a:rPr lang="en-US" sz="2200">
                <a:latin typeface="Calibri" pitchFamily="34" charset="0"/>
                <a:sym typeface="Wingdings" pitchFamily="2" charset="2"/>
              </a:rPr>
              <a:t></a:t>
            </a:r>
            <a:r>
              <a:rPr lang="en-US" sz="2200">
                <a:latin typeface="Calibri" pitchFamily="34" charset="0"/>
              </a:rPr>
              <a:t> Water</a:t>
            </a:r>
            <a:endParaRPr lang="en-US" sz="2200" b="1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US" sz="220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200" b="1">
                <a:latin typeface="Calibri" pitchFamily="34" charset="0"/>
              </a:rPr>
              <a:t>1 Cup </a:t>
            </a:r>
            <a:r>
              <a:rPr lang="en-US" sz="2200">
                <a:latin typeface="Calibri" pitchFamily="34" charset="0"/>
              </a:rPr>
              <a:t>(238ml) </a:t>
            </a:r>
            <a:r>
              <a:rPr lang="en-US" sz="2200">
                <a:latin typeface="Calibri" pitchFamily="34" charset="0"/>
                <a:sym typeface="Wingdings" pitchFamily="2" charset="2"/>
              </a:rPr>
              <a:t></a:t>
            </a:r>
            <a:r>
              <a:rPr lang="en-US" sz="2200" b="1">
                <a:latin typeface="Calibri" pitchFamily="34" charset="0"/>
              </a:rPr>
              <a:t> Vinegar</a:t>
            </a:r>
          </a:p>
          <a:p>
            <a:pPr>
              <a:buFont typeface="Wingdings" pitchFamily="2" charset="2"/>
              <a:buChar char="q"/>
            </a:pPr>
            <a:endParaRPr lang="en-US" sz="220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200" b="1">
                <a:latin typeface="Calibri" pitchFamily="34" charset="0"/>
              </a:rPr>
              <a:t>20 drops</a:t>
            </a:r>
            <a:r>
              <a:rPr lang="en-US" sz="2200">
                <a:latin typeface="Calibri" pitchFamily="34" charset="0"/>
              </a:rPr>
              <a:t> </a:t>
            </a:r>
            <a:r>
              <a:rPr lang="en-US" sz="2200">
                <a:latin typeface="Calibri" pitchFamily="34" charset="0"/>
                <a:sym typeface="Wingdings" pitchFamily="2" charset="2"/>
              </a:rPr>
              <a:t></a:t>
            </a:r>
            <a:r>
              <a:rPr lang="en-US" sz="2200">
                <a:latin typeface="Calibri" pitchFamily="34" charset="0"/>
              </a:rPr>
              <a:t> </a:t>
            </a:r>
            <a:r>
              <a:rPr lang="en-US" sz="2200">
                <a:solidFill>
                  <a:srgbClr val="FF0000"/>
                </a:solidFill>
                <a:latin typeface="Calibri" pitchFamily="34" charset="0"/>
              </a:rPr>
              <a:t>Peppermint Essential Oil</a:t>
            </a:r>
            <a:endParaRPr lang="en-US" sz="2200" i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33400" y="2133600"/>
            <a:ext cx="63246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000" b="1">
                <a:latin typeface="Calibri" pitchFamily="34" charset="0"/>
              </a:rPr>
              <a:t>FABULOUS</a:t>
            </a:r>
            <a:r>
              <a:rPr lang="pt-BR" sz="4000">
                <a:latin typeface="Calibri" pitchFamily="34" charset="0"/>
              </a:rPr>
              <a:t> </a:t>
            </a:r>
          </a:p>
          <a:p>
            <a:pPr algn="ctr"/>
            <a:endParaRPr lang="pt-BR" sz="400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200" b="1">
                <a:latin typeface="Calibri" pitchFamily="34" charset="0"/>
              </a:rPr>
              <a:t>2 ½  Cup </a:t>
            </a:r>
            <a:r>
              <a:rPr lang="en-US" sz="2200">
                <a:latin typeface="Calibri" pitchFamily="34" charset="0"/>
              </a:rPr>
              <a:t>(357ml) </a:t>
            </a:r>
            <a:r>
              <a:rPr lang="en-US" sz="2200">
                <a:latin typeface="Calibri" pitchFamily="34" charset="0"/>
                <a:sym typeface="Wingdings" pitchFamily="2" charset="2"/>
              </a:rPr>
              <a:t></a:t>
            </a:r>
            <a:r>
              <a:rPr lang="en-US" sz="2200">
                <a:latin typeface="Calibri" pitchFamily="34" charset="0"/>
              </a:rPr>
              <a:t> Water</a:t>
            </a:r>
            <a:r>
              <a:rPr lang="en-US" sz="2200" b="1">
                <a:latin typeface="Calibri" pitchFamily="34" charset="0"/>
              </a:rPr>
              <a:t>  </a:t>
            </a:r>
          </a:p>
          <a:p>
            <a:endParaRPr lang="en-US" sz="220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200" b="1">
                <a:latin typeface="Calibri" pitchFamily="34" charset="0"/>
              </a:rPr>
              <a:t> ½  Cup </a:t>
            </a:r>
            <a:r>
              <a:rPr lang="en-US" sz="2200">
                <a:latin typeface="Calibri" pitchFamily="34" charset="0"/>
              </a:rPr>
              <a:t>(357ml) </a:t>
            </a:r>
            <a:r>
              <a:rPr lang="en-US" sz="2200">
                <a:latin typeface="Calibri" pitchFamily="34" charset="0"/>
                <a:sym typeface="Wingdings" pitchFamily="2" charset="2"/>
              </a:rPr>
              <a:t></a:t>
            </a:r>
            <a:r>
              <a:rPr lang="en-US" sz="2200" b="1">
                <a:latin typeface="Calibri" pitchFamily="34" charset="0"/>
              </a:rPr>
              <a:t> Vinegar</a:t>
            </a:r>
            <a:r>
              <a:rPr lang="en-US" sz="2200">
                <a:latin typeface="Calibri" pitchFamily="34" charset="0"/>
              </a:rPr>
              <a:t>  </a:t>
            </a:r>
          </a:p>
          <a:p>
            <a:endParaRPr lang="en-US" sz="220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200" b="1">
                <a:latin typeface="Calibri" pitchFamily="34" charset="0"/>
              </a:rPr>
              <a:t>20 drops</a:t>
            </a:r>
            <a:r>
              <a:rPr lang="en-US" sz="2200">
                <a:latin typeface="Calibri" pitchFamily="34" charset="0"/>
              </a:rPr>
              <a:t> </a:t>
            </a:r>
            <a:r>
              <a:rPr lang="en-US" sz="2200">
                <a:latin typeface="Calibri" pitchFamily="34" charset="0"/>
                <a:sym typeface="Wingdings" pitchFamily="2" charset="2"/>
              </a:rPr>
              <a:t></a:t>
            </a:r>
            <a:r>
              <a:rPr lang="en-US" sz="2200">
                <a:latin typeface="Calibri" pitchFamily="34" charset="0"/>
              </a:rPr>
              <a:t> </a:t>
            </a:r>
            <a:r>
              <a:rPr lang="en-US" sz="2200">
                <a:solidFill>
                  <a:srgbClr val="FF0000"/>
                </a:solidFill>
                <a:latin typeface="Calibri" pitchFamily="34" charset="0"/>
              </a:rPr>
              <a:t>Peppermint Essential Oil</a:t>
            </a:r>
            <a:endParaRPr lang="en-US" sz="2200" b="1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8674" name="Picture 5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3124200" cy="1295400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5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3124200" cy="1295400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57200" y="1905000"/>
            <a:ext cx="62484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000" b="1">
                <a:latin typeface="Calibri" pitchFamily="34" charset="0"/>
              </a:rPr>
              <a:t>MAGIC SOAP</a:t>
            </a:r>
          </a:p>
          <a:p>
            <a:pPr algn="ctr"/>
            <a:endParaRPr lang="pt-BR" sz="4000" b="1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200" b="1">
                <a:latin typeface="Calibri" pitchFamily="34" charset="0"/>
              </a:rPr>
              <a:t>2 ½  Cups </a:t>
            </a:r>
            <a:r>
              <a:rPr lang="en-US" sz="2200">
                <a:latin typeface="Calibri" pitchFamily="34" charset="0"/>
              </a:rPr>
              <a:t>(595 ml) </a:t>
            </a:r>
            <a:r>
              <a:rPr lang="en-US" sz="2200">
                <a:latin typeface="Calibri" pitchFamily="34" charset="0"/>
                <a:sym typeface="Wingdings" pitchFamily="2" charset="2"/>
              </a:rPr>
              <a:t></a:t>
            </a:r>
            <a:r>
              <a:rPr lang="en-US" sz="2200">
                <a:latin typeface="Calibri" pitchFamily="34" charset="0"/>
              </a:rPr>
              <a:t> Water</a:t>
            </a:r>
            <a:endParaRPr lang="en-US" sz="2200" b="1">
              <a:latin typeface="Calibri" pitchFamily="34" charset="0"/>
            </a:endParaRPr>
          </a:p>
          <a:p>
            <a:endParaRPr lang="en-US" sz="220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200" b="1">
                <a:latin typeface="Calibri" pitchFamily="34" charset="0"/>
              </a:rPr>
              <a:t>3 Table Spoons </a:t>
            </a:r>
            <a:r>
              <a:rPr lang="en-US" sz="2200">
                <a:latin typeface="Calibri" pitchFamily="34" charset="0"/>
              </a:rPr>
              <a:t>(45ml) </a:t>
            </a:r>
            <a:r>
              <a:rPr lang="en-US" sz="2200">
                <a:latin typeface="Calibri" pitchFamily="34" charset="0"/>
                <a:sym typeface="Wingdings" pitchFamily="2" charset="2"/>
              </a:rPr>
              <a:t></a:t>
            </a:r>
            <a:r>
              <a:rPr lang="en-US" sz="2200" b="1">
                <a:latin typeface="Calibri" pitchFamily="34" charset="0"/>
              </a:rPr>
              <a:t> Vegetal Soup</a:t>
            </a:r>
          </a:p>
          <a:p>
            <a:endParaRPr lang="en-US" sz="220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200" b="1">
                <a:latin typeface="Calibri" pitchFamily="34" charset="0"/>
              </a:rPr>
              <a:t>30 drops</a:t>
            </a:r>
            <a:r>
              <a:rPr lang="en-US" sz="2200">
                <a:latin typeface="Calibri" pitchFamily="34" charset="0"/>
              </a:rPr>
              <a:t> </a:t>
            </a:r>
            <a:r>
              <a:rPr lang="en-US" sz="2200">
                <a:latin typeface="Calibri" pitchFamily="34" charset="0"/>
                <a:sym typeface="Wingdings" pitchFamily="2" charset="2"/>
              </a:rPr>
              <a:t></a:t>
            </a:r>
            <a:r>
              <a:rPr lang="en-US" sz="2200">
                <a:latin typeface="Calibri" pitchFamily="34" charset="0"/>
              </a:rPr>
              <a:t> </a:t>
            </a:r>
            <a:r>
              <a:rPr lang="en-US" sz="2200">
                <a:solidFill>
                  <a:srgbClr val="FF0000"/>
                </a:solidFill>
                <a:latin typeface="Calibri" pitchFamily="34" charset="0"/>
              </a:rPr>
              <a:t>Tea Tree Essential Oil</a:t>
            </a:r>
            <a:endParaRPr lang="en-US" sz="2200" i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5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3124200" cy="1295400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457200" y="1597025"/>
            <a:ext cx="8153400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000" b="1">
                <a:latin typeface="Calibri" pitchFamily="34" charset="0"/>
              </a:rPr>
              <a:t>FANTASTIC</a:t>
            </a:r>
          </a:p>
          <a:p>
            <a:pPr>
              <a:buFont typeface="Wingdings" pitchFamily="2" charset="2"/>
              <a:buChar char="q"/>
            </a:pPr>
            <a:r>
              <a:rPr lang="en-US" sz="2200" b="1">
                <a:latin typeface="Calibri" pitchFamily="34" charset="0"/>
              </a:rPr>
              <a:t>1/2 Tea Spoon </a:t>
            </a:r>
            <a:r>
              <a:rPr lang="en-US" sz="2200">
                <a:latin typeface="Calibri" pitchFamily="34" charset="0"/>
              </a:rPr>
              <a:t>(2,5ml) </a:t>
            </a:r>
            <a:r>
              <a:rPr lang="en-US" sz="2200">
                <a:latin typeface="Calibri" pitchFamily="34" charset="0"/>
                <a:sym typeface="Wingdings" pitchFamily="2" charset="2"/>
              </a:rPr>
              <a:t></a:t>
            </a:r>
            <a:r>
              <a:rPr lang="en-US" sz="2200" b="1">
                <a:latin typeface="Calibri" pitchFamily="34" charset="0"/>
              </a:rPr>
              <a:t> Baking Soda </a:t>
            </a:r>
            <a:endParaRPr lang="en-US" sz="2200">
              <a:latin typeface="Calibri" pitchFamily="34" charset="0"/>
            </a:endParaRPr>
          </a:p>
          <a:p>
            <a:endParaRPr lang="en-US" sz="220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200" b="1">
                <a:latin typeface="Calibri" pitchFamily="34" charset="0"/>
              </a:rPr>
              <a:t>1 Tea Spoon </a:t>
            </a:r>
            <a:r>
              <a:rPr lang="en-US" sz="2200">
                <a:latin typeface="Calibri" pitchFamily="34" charset="0"/>
              </a:rPr>
              <a:t>(5ml) </a:t>
            </a:r>
            <a:r>
              <a:rPr lang="en-US" sz="2200">
                <a:latin typeface="Calibri" pitchFamily="34" charset="0"/>
                <a:sym typeface="Wingdings" pitchFamily="2" charset="2"/>
              </a:rPr>
              <a:t></a:t>
            </a:r>
            <a:r>
              <a:rPr lang="en-US" sz="2200" b="1">
                <a:latin typeface="Calibri" pitchFamily="34" charset="0"/>
              </a:rPr>
              <a:t> Borax</a:t>
            </a:r>
          </a:p>
          <a:p>
            <a:endParaRPr lang="en-US" sz="220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200" b="1">
                <a:latin typeface="Calibri" pitchFamily="34" charset="0"/>
              </a:rPr>
              <a:t>2 Table Spoons </a:t>
            </a:r>
            <a:r>
              <a:rPr lang="en-US" sz="2200">
                <a:latin typeface="Calibri" pitchFamily="34" charset="0"/>
              </a:rPr>
              <a:t>(30ml) </a:t>
            </a:r>
            <a:r>
              <a:rPr lang="en-US" sz="2200">
                <a:latin typeface="Calibri" pitchFamily="34" charset="0"/>
                <a:sym typeface="Wingdings" pitchFamily="2" charset="2"/>
              </a:rPr>
              <a:t></a:t>
            </a:r>
            <a:r>
              <a:rPr lang="en-US" sz="2200" b="1">
                <a:latin typeface="Calibri" pitchFamily="34" charset="0"/>
              </a:rPr>
              <a:t> Vinegar</a:t>
            </a:r>
          </a:p>
          <a:p>
            <a:endParaRPr lang="en-US" sz="220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200" b="1">
                <a:latin typeface="Calibri" pitchFamily="34" charset="0"/>
              </a:rPr>
              <a:t>1 Cup </a:t>
            </a:r>
            <a:r>
              <a:rPr lang="en-US" sz="2200">
                <a:latin typeface="Calibri" pitchFamily="34" charset="0"/>
              </a:rPr>
              <a:t>(240 ml) </a:t>
            </a:r>
            <a:r>
              <a:rPr lang="en-US" sz="2200">
                <a:latin typeface="Calibri" pitchFamily="34" charset="0"/>
                <a:sym typeface="Wingdings" pitchFamily="2" charset="2"/>
              </a:rPr>
              <a:t></a:t>
            </a:r>
            <a:r>
              <a:rPr lang="en-US" sz="2200">
                <a:latin typeface="Calibri" pitchFamily="34" charset="0"/>
              </a:rPr>
              <a:t> Boiling Water</a:t>
            </a:r>
            <a:endParaRPr lang="en-US" sz="2200" b="1">
              <a:latin typeface="Calibri" pitchFamily="34" charset="0"/>
            </a:endParaRPr>
          </a:p>
          <a:p>
            <a:endParaRPr lang="en-US" sz="2200" b="1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200" b="1">
                <a:latin typeface="Calibri" pitchFamily="34" charset="0"/>
              </a:rPr>
              <a:t>1 Cup </a:t>
            </a:r>
            <a:r>
              <a:rPr lang="en-US" sz="2200">
                <a:latin typeface="Calibri" pitchFamily="34" charset="0"/>
              </a:rPr>
              <a:t>(240 ml) </a:t>
            </a:r>
            <a:r>
              <a:rPr lang="en-US" sz="2200">
                <a:latin typeface="Calibri" pitchFamily="34" charset="0"/>
                <a:sym typeface="Wingdings" pitchFamily="2" charset="2"/>
              </a:rPr>
              <a:t></a:t>
            </a:r>
            <a:r>
              <a:rPr lang="en-US" sz="2200">
                <a:latin typeface="Calibri" pitchFamily="34" charset="0"/>
              </a:rPr>
              <a:t> Cold Water</a:t>
            </a:r>
            <a:endParaRPr lang="en-US" sz="2200" b="1">
              <a:latin typeface="Calibri" pitchFamily="34" charset="0"/>
            </a:endParaRPr>
          </a:p>
          <a:p>
            <a:endParaRPr lang="en-US" sz="2200" b="1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200" b="1">
                <a:latin typeface="Calibri" pitchFamily="34" charset="0"/>
              </a:rPr>
              <a:t>¼ Cup </a:t>
            </a:r>
            <a:r>
              <a:rPr lang="en-US" sz="2200">
                <a:latin typeface="Calibri" pitchFamily="34" charset="0"/>
              </a:rPr>
              <a:t>(60ml) </a:t>
            </a:r>
            <a:r>
              <a:rPr lang="en-US" sz="2200">
                <a:latin typeface="Calibri" pitchFamily="34" charset="0"/>
                <a:sym typeface="Wingdings" pitchFamily="2" charset="2"/>
              </a:rPr>
              <a:t></a:t>
            </a:r>
            <a:r>
              <a:rPr lang="en-US" sz="2200">
                <a:latin typeface="Calibri" pitchFamily="34" charset="0"/>
              </a:rPr>
              <a:t> Vegetal Soup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5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3124200" cy="1295400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609600" y="1752600"/>
            <a:ext cx="6248400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 sz="1600">
              <a:latin typeface="Calibri" pitchFamily="34" charset="0"/>
            </a:endParaRPr>
          </a:p>
          <a:p>
            <a:pPr algn="ctr"/>
            <a:r>
              <a:rPr lang="pt-BR" sz="4000" b="1">
                <a:latin typeface="Calibri" pitchFamily="34" charset="0"/>
              </a:rPr>
              <a:t>DUST – AWAY</a:t>
            </a:r>
          </a:p>
          <a:p>
            <a:pPr algn="ctr"/>
            <a:endParaRPr lang="pt-BR" sz="4000" b="1">
              <a:latin typeface="Calibri" pitchFamily="34" charset="0"/>
            </a:endParaRPr>
          </a:p>
          <a:p>
            <a:r>
              <a:rPr lang="en-US" sz="2200" b="1">
                <a:latin typeface="Calibri" pitchFamily="34" charset="0"/>
              </a:rPr>
              <a:t>2 Cups </a:t>
            </a:r>
            <a:r>
              <a:rPr lang="en-US" sz="2200">
                <a:latin typeface="Calibri" pitchFamily="34" charset="0"/>
              </a:rPr>
              <a:t>(476 ml) </a:t>
            </a:r>
            <a:r>
              <a:rPr lang="en-US" sz="2200">
                <a:latin typeface="Calibri" pitchFamily="34" charset="0"/>
                <a:sym typeface="Wingdings" pitchFamily="2" charset="2"/>
              </a:rPr>
              <a:t></a:t>
            </a:r>
            <a:r>
              <a:rPr lang="en-US" sz="2200">
                <a:latin typeface="Calibri" pitchFamily="34" charset="0"/>
              </a:rPr>
              <a:t> Water</a:t>
            </a:r>
          </a:p>
          <a:p>
            <a:endParaRPr lang="en-US" sz="2200" b="1">
              <a:latin typeface="Calibri" pitchFamily="34" charset="0"/>
            </a:endParaRPr>
          </a:p>
          <a:p>
            <a:r>
              <a:rPr lang="en-US" sz="2200" b="1">
                <a:latin typeface="Calibri" pitchFamily="34" charset="0"/>
              </a:rPr>
              <a:t>1 Tea Spoon </a:t>
            </a:r>
            <a:r>
              <a:rPr lang="en-US" sz="2200">
                <a:latin typeface="Calibri" pitchFamily="34" charset="0"/>
              </a:rPr>
              <a:t>(5 ml) </a:t>
            </a:r>
            <a:r>
              <a:rPr lang="en-US" sz="2200">
                <a:latin typeface="Calibri" pitchFamily="34" charset="0"/>
                <a:sym typeface="Wingdings" pitchFamily="2" charset="2"/>
              </a:rPr>
              <a:t></a:t>
            </a:r>
            <a:r>
              <a:rPr lang="en-US" sz="2200">
                <a:latin typeface="Calibri" pitchFamily="34" charset="0"/>
              </a:rPr>
              <a:t> Grapeseed Oil</a:t>
            </a:r>
          </a:p>
          <a:p>
            <a:endParaRPr lang="en-US" sz="2200">
              <a:latin typeface="Calibri" pitchFamily="34" charset="0"/>
            </a:endParaRPr>
          </a:p>
          <a:p>
            <a:r>
              <a:rPr lang="en-US" sz="2200" b="1">
                <a:latin typeface="Calibri" pitchFamily="34" charset="0"/>
              </a:rPr>
              <a:t>¼ Cups </a:t>
            </a:r>
            <a:r>
              <a:rPr lang="en-US" sz="2200">
                <a:latin typeface="Calibri" pitchFamily="34" charset="0"/>
              </a:rPr>
              <a:t>(60ml) </a:t>
            </a:r>
            <a:r>
              <a:rPr lang="en-US" sz="2200">
                <a:latin typeface="Calibri" pitchFamily="34" charset="0"/>
                <a:sym typeface="Wingdings" pitchFamily="2" charset="2"/>
              </a:rPr>
              <a:t></a:t>
            </a:r>
            <a:r>
              <a:rPr lang="en-US" sz="2200" b="1">
                <a:latin typeface="Calibri" pitchFamily="34" charset="0"/>
              </a:rPr>
              <a:t> </a:t>
            </a:r>
            <a:r>
              <a:rPr lang="en-US" sz="2200">
                <a:latin typeface="Calibri" pitchFamily="34" charset="0"/>
              </a:rPr>
              <a:t>Vinegar</a:t>
            </a:r>
          </a:p>
          <a:p>
            <a:endParaRPr lang="en-US" sz="2200">
              <a:latin typeface="Calibri" pitchFamily="34" charset="0"/>
            </a:endParaRPr>
          </a:p>
          <a:p>
            <a:r>
              <a:rPr lang="en-US" sz="2200" b="1">
                <a:latin typeface="Calibri" pitchFamily="34" charset="0"/>
              </a:rPr>
              <a:t>20 drops</a:t>
            </a:r>
            <a:r>
              <a:rPr lang="en-US" sz="2200">
                <a:latin typeface="Calibri" pitchFamily="34" charset="0"/>
              </a:rPr>
              <a:t> </a:t>
            </a:r>
            <a:r>
              <a:rPr lang="en-US" sz="2200">
                <a:latin typeface="Calibri" pitchFamily="34" charset="0"/>
                <a:sym typeface="Wingdings" pitchFamily="2" charset="2"/>
              </a:rPr>
              <a:t></a:t>
            </a:r>
            <a:r>
              <a:rPr lang="en-US" sz="2200">
                <a:latin typeface="Calibri" pitchFamily="34" charset="0"/>
              </a:rPr>
              <a:t> </a:t>
            </a:r>
            <a:r>
              <a:rPr lang="en-US" sz="2200" b="1">
                <a:solidFill>
                  <a:srgbClr val="FF0000"/>
                </a:solidFill>
                <a:latin typeface="Calibri" pitchFamily="34" charset="0"/>
              </a:rPr>
              <a:t>Peppermint or Lavender Essential Oil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TURI Lab Testing Results…</a:t>
            </a:r>
          </a:p>
        </p:txBody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Add the results from the TURI lab testing!! It makes a compelling case that they do in fact work!!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735013"/>
            <a:ext cx="8229600" cy="1322387"/>
          </a:xfrm>
        </p:spPr>
        <p:txBody>
          <a:bodyPr lIns="91440" rIns="91440" bIns="91440"/>
          <a:lstStyle/>
          <a:p>
            <a:pPr>
              <a:defRPr/>
            </a:pP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If you are going to shop, shop for products that:</a:t>
            </a:r>
          </a:p>
        </p:txBody>
      </p:sp>
      <p:sp>
        <p:nvSpPr>
          <p:cNvPr id="49154" name="Rectangle 3"/>
          <p:cNvSpPr>
            <a:spLocks noGrp="1"/>
          </p:cNvSpPr>
          <p:nvPr>
            <p:ph type="body" idx="4294967295"/>
          </p:nvPr>
        </p:nvSpPr>
        <p:spPr>
          <a:xfrm>
            <a:off x="685800" y="1981200"/>
            <a:ext cx="7772400" cy="4191000"/>
          </a:xfrm>
        </p:spPr>
        <p:txBody>
          <a:bodyPr/>
          <a:lstStyle/>
          <a:p>
            <a:pPr marL="463550" indent="-46355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400" b="1" smtClean="0">
                <a:solidFill>
                  <a:schemeClr val="tx2"/>
                </a:solidFill>
              </a:rPr>
              <a:t>List all ingredients</a:t>
            </a:r>
          </a:p>
          <a:p>
            <a:pPr marL="463550" indent="-46355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400" b="1" smtClean="0">
                <a:solidFill>
                  <a:schemeClr val="tx2"/>
                </a:solidFill>
              </a:rPr>
              <a:t>Biodegradable </a:t>
            </a:r>
          </a:p>
          <a:p>
            <a:pPr marL="463550" indent="-46355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400" b="1" smtClean="0">
                <a:solidFill>
                  <a:schemeClr val="tx2"/>
                </a:solidFill>
              </a:rPr>
              <a:t>Are </a:t>
            </a:r>
            <a:r>
              <a:rPr lang="en-US" sz="2400" b="1" u="sng" smtClean="0">
                <a:solidFill>
                  <a:schemeClr val="tx2"/>
                </a:solidFill>
              </a:rPr>
              <a:t>plant-based</a:t>
            </a:r>
            <a:r>
              <a:rPr lang="en-US" sz="2400" b="1" smtClean="0">
                <a:solidFill>
                  <a:schemeClr val="tx2"/>
                </a:solidFill>
              </a:rPr>
              <a:t> not petroleum-based</a:t>
            </a:r>
          </a:p>
          <a:p>
            <a:pPr marL="463550" indent="-46355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400" b="1" smtClean="0">
                <a:solidFill>
                  <a:schemeClr val="tx2"/>
                </a:solidFill>
              </a:rPr>
              <a:t>pH neutral (not a strong acid or base)</a:t>
            </a:r>
          </a:p>
          <a:p>
            <a:pPr marL="463550" indent="-46355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400" b="1" smtClean="0">
                <a:solidFill>
                  <a:schemeClr val="tx2"/>
                </a:solidFill>
              </a:rPr>
              <a:t>Packaged in pump-spray bottles not aerosol cans</a:t>
            </a:r>
          </a:p>
          <a:p>
            <a:pPr marL="463550" indent="-46355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third party certified</a:t>
            </a:r>
          </a:p>
          <a:p>
            <a:pPr marL="463550" indent="-463550">
              <a:buFont typeface="Wingdings" pitchFamily="2" charset="2"/>
              <a:buNone/>
              <a:defRPr/>
            </a:pPr>
            <a:endParaRPr lang="en-US" sz="2400" smtClean="0"/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2B3EC267-C712-4CFA-A0EC-36356897D1D0}" type="slidenum">
              <a:rPr lang="en-US" sz="1400">
                <a:solidFill>
                  <a:srgbClr val="FFFFFF"/>
                </a:solidFill>
                <a:latin typeface="+mj-lt"/>
                <a:ea typeface="+mj-ea"/>
                <a:cs typeface="+mj-cs"/>
                <a:sym typeface="Wingdings" pitchFamily="2" charset="2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US" sz="1400">
              <a:solidFill>
                <a:srgbClr val="FFFFFF"/>
              </a:solidFill>
              <a:latin typeface="+mj-lt"/>
              <a:ea typeface="+mj-ea"/>
              <a:cs typeface="+mj-cs"/>
              <a:sym typeface="Wingdings" pitchFamily="2" charset="2"/>
            </a:endParaRPr>
          </a:p>
        </p:txBody>
      </p:sp>
      <p:pic>
        <p:nvPicPr>
          <p:cNvPr id="32772" name="Picture 4" descr="dfe_look_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343525"/>
            <a:ext cx="1268413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7" descr="green_seal_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7100" y="5257800"/>
            <a:ext cx="18669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Footer Placeholder 6"/>
          <p:cNvSpPr txBox="1">
            <a:spLocks noGrp="1"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400">
                <a:solidFill>
                  <a:schemeClr val="tx2"/>
                </a:solidFill>
                <a:sym typeface="Wingdings" pitchFamily="2" charset="2"/>
              </a:rPr>
              <a:t>DRAFT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 idx="4294967295"/>
          </p:nvPr>
        </p:nvSpPr>
        <p:spPr>
          <a:xfrm>
            <a:off x="609600" y="838200"/>
            <a:ext cx="8001000" cy="792163"/>
          </a:xfrm>
        </p:spPr>
        <p:txBody>
          <a:bodyPr lIns="91440" rIns="91440" bIns="91440"/>
          <a:lstStyle/>
          <a:p>
            <a:r>
              <a:rPr lang="en-US" smtClean="0"/>
              <a:t>What to look for……..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81000" y="1905000"/>
            <a:ext cx="8534400" cy="373380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  <a:defRPr/>
            </a:pPr>
            <a:r>
              <a:rPr lang="en-US" sz="2800" b="1" u="sng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Specific</a:t>
            </a:r>
            <a:r>
              <a:rPr lang="en-US" sz="28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ecological labels like:</a:t>
            </a:r>
          </a:p>
          <a:p>
            <a:pPr marL="0" indent="0" algn="ctr">
              <a:buFont typeface="Wingdings 2" pitchFamily="18" charset="2"/>
              <a:buNone/>
              <a:defRPr/>
            </a:pPr>
            <a:endParaRPr lang="en-US" sz="1400" b="1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spcBef>
                <a:spcPts val="600"/>
              </a:spcBef>
              <a:spcAft>
                <a:spcPct val="30000"/>
              </a:spcAft>
              <a:buFont typeface="Wingdings 2" pitchFamily="18" charset="2"/>
              <a:buNone/>
              <a:defRPr/>
            </a:pPr>
            <a:r>
              <a:rPr lang="en-US" sz="2000" b="1" smtClean="0">
                <a:solidFill>
                  <a:srgbClr val="08684E"/>
                </a:solidFill>
              </a:rPr>
              <a:t>	“no solvents”   		</a:t>
            </a:r>
            <a:r>
              <a:rPr lang="en-US" sz="2000" b="1" i="1" smtClean="0">
                <a:solidFill>
                  <a:srgbClr val="08684E"/>
                </a:solidFill>
              </a:rPr>
              <a:t>“plant-based”  </a:t>
            </a:r>
          </a:p>
          <a:p>
            <a:pPr marL="0" indent="0">
              <a:spcBef>
                <a:spcPts val="600"/>
              </a:spcBef>
              <a:spcAft>
                <a:spcPct val="30000"/>
              </a:spcAft>
              <a:buFont typeface="Wingdings 2" pitchFamily="18" charset="2"/>
              <a:buNone/>
              <a:defRPr/>
            </a:pPr>
            <a:r>
              <a:rPr lang="en-US" sz="2000" b="1" smtClean="0">
                <a:solidFill>
                  <a:srgbClr val="08684E"/>
                </a:solidFill>
              </a:rPr>
              <a:t>          “no phosphates	</a:t>
            </a:r>
            <a:r>
              <a:rPr lang="en-US" sz="2800" b="1" smtClean="0">
                <a:solidFill>
                  <a:srgbClr val="08684E"/>
                </a:solidFill>
              </a:rPr>
              <a:t> 	</a:t>
            </a:r>
            <a:r>
              <a:rPr lang="en-US" sz="2000" b="1" i="1" smtClean="0">
                <a:solidFill>
                  <a:srgbClr val="08684E"/>
                </a:solidFill>
              </a:rPr>
              <a:t>“biodegradable in 3 to 5 days”</a:t>
            </a:r>
          </a:p>
          <a:p>
            <a:pPr marL="0" indent="0">
              <a:spcBef>
                <a:spcPts val="600"/>
              </a:spcBef>
              <a:spcAft>
                <a:spcPct val="30000"/>
              </a:spcAft>
              <a:buFont typeface="Wingdings 2" pitchFamily="18" charset="2"/>
              <a:buNone/>
              <a:defRPr/>
            </a:pPr>
            <a:endParaRPr lang="en-US" sz="2000" b="1" i="1" smtClean="0">
              <a:solidFill>
                <a:srgbClr val="08684E"/>
              </a:solidFill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en-US" i="1" smtClean="0"/>
              <a:t>          </a:t>
            </a:r>
            <a:r>
              <a:rPr lang="en-US" b="1" i="1" smtClean="0"/>
              <a:t>Not just “natural” or “eco-friendly” or “green</a:t>
            </a:r>
            <a:r>
              <a:rPr lang="en-US" i="1" smtClean="0"/>
              <a:t>”</a:t>
            </a:r>
            <a:r>
              <a:rPr lang="en-US" sz="1800" smtClean="0"/>
              <a:t> </a:t>
            </a: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en-US" sz="1800" smtClean="0"/>
              <a:t>(ex: </a:t>
            </a:r>
            <a:r>
              <a:rPr lang="en-US" sz="1800" i="1" smtClean="0"/>
              <a:t>Mean Green </a:t>
            </a:r>
            <a:r>
              <a:rPr lang="en-US" sz="1800" smtClean="0"/>
              <a:t>at Walmart’s is $1.24/qt but no ingredients are listed – </a:t>
            </a: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en-US" sz="1800" smtClean="0"/>
              <a:t>is it really “green” – what’s in it?  - where’s the proof?)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n-US" sz="1000" smtClean="0"/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en-US" sz="2800" b="1" i="1" smtClean="0"/>
              <a:t>Not just greenwashing….“no CFCs”</a:t>
            </a:r>
            <a:r>
              <a:rPr lang="en-US" sz="1800" b="1" i="1" smtClean="0"/>
              <a:t> </a:t>
            </a: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en-US" sz="1800" i="1" smtClean="0"/>
              <a:t>(CFCs have already been banned)</a:t>
            </a:r>
            <a:endParaRPr lang="en-US" b="1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defRPr/>
            </a:pPr>
            <a:endParaRPr lang="en-US" b="1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C7946DEF-798C-4530-B156-B837B8EF4C13}" type="slidenum">
              <a:rPr lang="en-US" sz="1400">
                <a:solidFill>
                  <a:srgbClr val="FFFFFF"/>
                </a:solidFill>
                <a:latin typeface="+mj-lt"/>
                <a:ea typeface="+mj-ea"/>
                <a:cs typeface="+mj-cs"/>
                <a:sym typeface="Wingdings" pitchFamily="2" charset="2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US" sz="1400">
              <a:solidFill>
                <a:srgbClr val="FFFFFF"/>
              </a:solidFill>
              <a:latin typeface="+mj-lt"/>
              <a:ea typeface="+mj-ea"/>
              <a:cs typeface="+mj-cs"/>
              <a:sym typeface="Wingdings" pitchFamily="2" charset="2"/>
            </a:endParaRPr>
          </a:p>
        </p:txBody>
      </p:sp>
      <p:sp>
        <p:nvSpPr>
          <p:cNvPr id="34820" name="Footer Placeholder 4"/>
          <p:cNvSpPr txBox="1">
            <a:spLocks noGrp="1"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400">
                <a:solidFill>
                  <a:schemeClr val="tx2"/>
                </a:solidFill>
                <a:sym typeface="Wingdings" pitchFamily="2" charset="2"/>
              </a:rPr>
              <a:t>DRAFT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noFill/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4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88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276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mtClean="0"/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 sz="4400" b="1" i="1" smtClean="0">
                <a:solidFill>
                  <a:srgbClr val="262626"/>
                </a:solidFill>
              </a:rPr>
              <a:t>This training is partially funded by the University of  Massachusetts – Lowell’s </a:t>
            </a: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4400" b="1" smtClean="0"/>
              <a:t>Toxics Use Reduction Institute</a:t>
            </a:r>
            <a:r>
              <a:rPr lang="en-US" sz="4400" smtClean="0"/>
              <a:t> - TURI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mtClean="0"/>
          </a:p>
        </p:txBody>
      </p:sp>
      <p:pic>
        <p:nvPicPr>
          <p:cNvPr id="16389" name="Picture 5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3124200" cy="1295400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90" name="Picture 4" descr="TUR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4724400"/>
            <a:ext cx="19812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>
            <a:spLocks noGrp="1"/>
          </p:cNvSpPr>
          <p:nvPr/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AF007047-8C39-4514-8228-436667DDEB46}" type="slidenum">
              <a:rPr lang="en-US" sz="1400">
                <a:solidFill>
                  <a:srgbClr val="FFFFFF"/>
                </a:solidFill>
                <a:latin typeface="+mj-lt"/>
                <a:ea typeface="+mj-ea"/>
                <a:cs typeface="+mj-cs"/>
                <a:sym typeface="Wingdings" pitchFamily="2" charset="2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en-US" sz="1400">
              <a:solidFill>
                <a:srgbClr val="FFFFFF"/>
              </a:solidFill>
              <a:latin typeface="+mj-lt"/>
              <a:ea typeface="+mj-ea"/>
              <a:cs typeface="+mj-cs"/>
              <a:sym typeface="Wingdings" pitchFamily="2" charset="2"/>
            </a:endParaRPr>
          </a:p>
        </p:txBody>
      </p:sp>
      <p:graphicFrame>
        <p:nvGraphicFramePr>
          <p:cNvPr id="75798" name="Group 22"/>
          <p:cNvGraphicFramePr>
            <a:graphicFrameLocks noGrp="1"/>
          </p:cNvGraphicFramePr>
          <p:nvPr/>
        </p:nvGraphicFramePr>
        <p:xfrm>
          <a:off x="228600" y="123825"/>
          <a:ext cx="8686800" cy="6151563"/>
        </p:xfrm>
        <a:graphic>
          <a:graphicData uri="http://schemas.openxmlformats.org/drawingml/2006/table">
            <a:tbl>
              <a:tblPr/>
              <a:tblGrid>
                <a:gridCol w="1676400"/>
                <a:gridCol w="7010400"/>
              </a:tblGrid>
              <a:tr h="711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  <a:sym typeface="Wingdings" pitchFamily="2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Pre-Made Cleaner Prices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0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All Purpose Cleaner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From Walmart:</a:t>
                      </a:r>
                      <a:r>
                        <a:rPr kumimoji="0" lang="en-US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/>
                      </a:r>
                      <a:br>
                        <a:rPr kumimoji="0" lang="en-US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Lysol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All Purpose disinfectant   $2/qt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          (“quats”- occupational asthma, developmental toxin)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Green Works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   $2.77/qt  (DfE)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Windex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 Surface Cleaner – Vinegar   $2.97/qt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Meyers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 All Purpose Cleaner   $7.98/qt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1477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Glass Cleaner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From Market Basket: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ClearVue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         $2.79/qt     (butylcellosolve – kidney and liver problems, etc)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Green Works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    $2.99/qt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Windex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 Original    $3.68/qt   (patented ingredients)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2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Oven Cleaner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From Market Basket: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Easy Off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        $4.99/lb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monoethanolamine (asthma);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diethylene glycol n- butyl ether (developmental and reproductive toxin);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“no CFCs “(Greenwashing- this is illegal anyway)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64F8C1-61A1-403B-B269-EA954E380955}" type="slidenum">
              <a:rPr lang="en-US" sz="1400">
                <a:solidFill>
                  <a:srgbClr val="FFFFFF"/>
                </a:solidFill>
                <a:latin typeface="+mj-lt"/>
                <a:ea typeface="+mj-ea"/>
                <a:cs typeface="+mj-cs"/>
                <a:sym typeface="Wingdings" pitchFamily="2" charset="2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en-US" sz="1400">
              <a:solidFill>
                <a:srgbClr val="FFFFFF"/>
              </a:solidFill>
              <a:latin typeface="+mj-lt"/>
              <a:ea typeface="+mj-ea"/>
              <a:cs typeface="+mj-cs"/>
              <a:sym typeface="Wingdings" pitchFamily="2" charset="2"/>
            </a:endParaRPr>
          </a:p>
        </p:txBody>
      </p:sp>
      <p:sp>
        <p:nvSpPr>
          <p:cNvPr id="36884" name="Footer Placeholder 4"/>
          <p:cNvSpPr txBox="1">
            <a:spLocks noGrp="1"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400">
                <a:solidFill>
                  <a:schemeClr val="tx2"/>
                </a:solidFill>
                <a:sym typeface="Wingdings" pitchFamily="2" charset="2"/>
              </a:rPr>
              <a:t>DRAFT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1"/>
          <p:cNvSpPr txBox="1">
            <a:spLocks noGrp="1"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400">
                <a:solidFill>
                  <a:schemeClr val="tx2"/>
                </a:solidFill>
                <a:sym typeface="Wingdings" pitchFamily="2" charset="2"/>
              </a:rPr>
              <a:t>DRAFT</a:t>
            </a:r>
          </a:p>
        </p:txBody>
      </p:sp>
      <p:sp>
        <p:nvSpPr>
          <p:cNvPr id="3" name="Slide Number Placeholder 2"/>
          <p:cNvSpPr txBox="1">
            <a:spLocks noGrp="1"/>
          </p:cNvSpPr>
          <p:nvPr/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E820BEC8-7235-4E72-B044-88A99D8199A5}" type="slidenum">
              <a:rPr lang="en-US" sz="1400">
                <a:solidFill>
                  <a:srgbClr val="FFFFFF"/>
                </a:solidFill>
                <a:latin typeface="+mj-lt"/>
                <a:ea typeface="+mj-ea"/>
                <a:cs typeface="+mj-cs"/>
                <a:sym typeface="Wingdings" pitchFamily="2" charset="2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en-US" sz="1400">
              <a:solidFill>
                <a:srgbClr val="FFFFFF"/>
              </a:solidFill>
              <a:latin typeface="+mj-lt"/>
              <a:ea typeface="+mj-ea"/>
              <a:cs typeface="+mj-cs"/>
              <a:sym typeface="Wingdings" pitchFamily="2" charset="2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685800"/>
          <a:ext cx="8001000" cy="5486400"/>
        </p:xfrm>
        <a:graphic>
          <a:graphicData uri="http://schemas.openxmlformats.org/drawingml/2006/table">
            <a:tbl>
              <a:tblPr/>
              <a:tblGrid>
                <a:gridCol w="1544638"/>
                <a:gridCol w="6456362"/>
              </a:tblGrid>
              <a:tr h="1595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Furniture Polish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From Market Basket: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12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Market Basket brand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:  $1.99/12.5 oz (aerosol)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Pledge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:  $3.49/12.5 oz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5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Drain De-Clogger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From Market Basket: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12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Mister Plumber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   $1.39/32 oz (corrosive – burns- strong base)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Draino Liquid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    $ 2.79/32 oz  (corrosive- burns- strong base)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2295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Toilet Bowl Cleaner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From Market Basket: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12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Market Basket brand: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  $1.79/24 oz  (danger, strong acid, burns)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The Works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    $1.59/32 oz  (Danger, strong acid, burns)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0"/>
            <a:ext cx="7772400" cy="792163"/>
          </a:xfrm>
        </p:spPr>
        <p:txBody>
          <a:bodyPr lIns="91440" rIns="91440" bIns="91440"/>
          <a:lstStyle/>
          <a:p>
            <a:pPr algn="ctr">
              <a:defRPr/>
            </a:pP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COST COMPARISONS</a:t>
            </a:r>
          </a:p>
        </p:txBody>
      </p:sp>
      <p:graphicFrame>
        <p:nvGraphicFramePr>
          <p:cNvPr id="56382" name="Group 62"/>
          <p:cNvGraphicFramePr>
            <a:graphicFrameLocks noGrp="1"/>
          </p:cNvGraphicFramePr>
          <p:nvPr>
            <p:ph idx="4294967295"/>
          </p:nvPr>
        </p:nvGraphicFramePr>
        <p:xfrm>
          <a:off x="533400" y="990600"/>
          <a:ext cx="8305800" cy="5426075"/>
        </p:xfrm>
        <a:graphic>
          <a:graphicData uri="http://schemas.openxmlformats.org/drawingml/2006/table">
            <a:tbl>
              <a:tblPr/>
              <a:tblGrid>
                <a:gridCol w="1954213"/>
                <a:gridCol w="3582987"/>
                <a:gridCol w="2768600"/>
              </a:tblGrid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  <a:sym typeface="Wingdings" pitchFamily="2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9B74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Green Recipe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Pre-Made Cleaner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All Purpose Cleaner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$0.29 - $2.15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(per Qt)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$2 - $7.98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(per Qt)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725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Glass Cleaner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$0.29-$0.69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(per Qt)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  <a:sym typeface="Wingdings" pitchFamily="2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$2.79-3.68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(per Qt)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Oven Cleaner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$0.27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(per pound)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$4.49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  <a:sym typeface="Wingdings" pitchFamily="2" charset="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(per pound)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700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Furniture Polish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$0.43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(12.5 oz)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$1.99-3.49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(12.5 oz)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Drain De-Clogger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$0.75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(per Qt)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$1.39-2.79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(per Qt)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Toilet Bowl Cleaner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$0.67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(per Qt)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$1.39-2.79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(per Qt)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684E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COST SAVINGS!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684E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$2.70-$4.96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684E"/>
                          </a:solidFill>
                          <a:effectLst/>
                          <a:latin typeface="Constantia" pitchFamily="18" charset="0"/>
                          <a:cs typeface="Arial" charset="0"/>
                          <a:sym typeface="Wingdings" pitchFamily="2" charset="2"/>
                        </a:rPr>
                        <a:t>$14.05-$25.22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BB49FD1-EFD8-41C1-A7C8-E2120DE7CED1}" type="slidenum">
              <a:rPr lang="en-US" sz="1400">
                <a:solidFill>
                  <a:srgbClr val="FFFFFF"/>
                </a:solidFill>
                <a:latin typeface="+mj-lt"/>
                <a:ea typeface="+mj-ea"/>
                <a:cs typeface="+mj-cs"/>
                <a:sym typeface="Wingdings" pitchFamily="2" charset="2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en-US" sz="1400">
              <a:solidFill>
                <a:srgbClr val="FFFFFF"/>
              </a:solidFill>
              <a:latin typeface="+mj-lt"/>
              <a:ea typeface="+mj-ea"/>
              <a:cs typeface="+mj-cs"/>
              <a:sym typeface="Wingdings" pitchFamily="2" charset="2"/>
            </a:endParaRPr>
          </a:p>
        </p:txBody>
      </p:sp>
      <p:sp>
        <p:nvSpPr>
          <p:cNvPr id="41001" name="Footer Placeholder 4"/>
          <p:cNvSpPr txBox="1">
            <a:spLocks noGrp="1"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400">
                <a:solidFill>
                  <a:schemeClr val="tx2"/>
                </a:solidFill>
                <a:sym typeface="Wingdings" pitchFamily="2" charset="2"/>
              </a:rPr>
              <a:t>DRAFT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>
            <a:spLocks noGrp="1"/>
          </p:cNvSpPr>
          <p:nvPr/>
        </p:nvSpPr>
        <p:spPr>
          <a:xfrm>
            <a:off x="0" y="6591300"/>
            <a:ext cx="304800" cy="2667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2D2429D-4681-41B4-8112-95E437E969C1}" type="slidenum">
              <a:rPr lang="en-US" sz="1400">
                <a:solidFill>
                  <a:srgbClr val="FFFFFF"/>
                </a:solidFill>
                <a:latin typeface="+mj-lt"/>
                <a:ea typeface="+mj-ea"/>
                <a:cs typeface="+mj-cs"/>
                <a:sym typeface="Wingdings" pitchFamily="2" charset="2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en-US" sz="1400" dirty="0">
              <a:solidFill>
                <a:srgbClr val="FFFFFF"/>
              </a:solidFill>
              <a:latin typeface="+mj-lt"/>
              <a:ea typeface="+mj-ea"/>
              <a:cs typeface="+mj-cs"/>
              <a:sym typeface="Wingdings" pitchFamily="2" charset="2"/>
            </a:endParaRPr>
          </a:p>
        </p:txBody>
      </p:sp>
      <p:sp>
        <p:nvSpPr>
          <p:cNvPr id="43010" name="TextBox 2"/>
          <p:cNvSpPr txBox="1">
            <a:spLocks noChangeArrowheads="1"/>
          </p:cNvSpPr>
          <p:nvPr/>
        </p:nvSpPr>
        <p:spPr bwMode="auto">
          <a:xfrm>
            <a:off x="457200" y="685800"/>
            <a:ext cx="60198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ym typeface="Wingdings" pitchFamily="2" charset="2"/>
              </a:rPr>
              <a:t>$2.12/4 lb  </a:t>
            </a:r>
            <a:r>
              <a:rPr lang="en-US" b="1">
                <a:sym typeface="Wingdings" pitchFamily="2" charset="2"/>
              </a:rPr>
              <a:t>Baking soda;   </a:t>
            </a:r>
            <a:r>
              <a:rPr lang="en-US">
                <a:sym typeface="Wingdings" pitchFamily="2" charset="2"/>
              </a:rPr>
              <a:t>Walmart in laundry isle</a:t>
            </a:r>
          </a:p>
          <a:p>
            <a:r>
              <a:rPr lang="en-US">
                <a:sym typeface="Wingdings" pitchFamily="2" charset="2"/>
              </a:rPr>
              <a:t>$ 2.98/4 lb   </a:t>
            </a:r>
            <a:r>
              <a:rPr lang="en-US" b="1">
                <a:sym typeface="Wingdings" pitchFamily="2" charset="2"/>
              </a:rPr>
              <a:t>Borax</a:t>
            </a:r>
            <a:r>
              <a:rPr lang="en-US">
                <a:sym typeface="Wingdings" pitchFamily="2" charset="2"/>
              </a:rPr>
              <a:t>;   Walmart</a:t>
            </a:r>
          </a:p>
          <a:p>
            <a:r>
              <a:rPr lang="en-US">
                <a:sym typeface="Wingdings" pitchFamily="2" charset="2"/>
              </a:rPr>
              <a:t>$ 2.32/gal   </a:t>
            </a:r>
            <a:r>
              <a:rPr lang="en-US" b="1">
                <a:sym typeface="Wingdings" pitchFamily="2" charset="2"/>
              </a:rPr>
              <a:t>White Vinegar;  </a:t>
            </a:r>
            <a:r>
              <a:rPr lang="en-US">
                <a:sym typeface="Wingdings" pitchFamily="2" charset="2"/>
              </a:rPr>
              <a:t>Walmart</a:t>
            </a:r>
          </a:p>
          <a:p>
            <a:r>
              <a:rPr lang="en-US">
                <a:sym typeface="Wingdings" pitchFamily="2" charset="2"/>
              </a:rPr>
              <a:t>$ 12.19/32 oz  </a:t>
            </a:r>
            <a:r>
              <a:rPr lang="en-US" b="1">
                <a:sym typeface="Wingdings" pitchFamily="2" charset="2"/>
              </a:rPr>
              <a:t>Dr. Bronner’s Castile Soap</a:t>
            </a:r>
            <a:r>
              <a:rPr lang="en-US">
                <a:sym typeface="Wingdings" pitchFamily="2" charset="2"/>
              </a:rPr>
              <a:t>;   Hannaford's</a:t>
            </a:r>
          </a:p>
          <a:p>
            <a:endParaRPr lang="en-US" sz="800">
              <a:sym typeface="Wingdings" pitchFamily="2" charset="2"/>
            </a:endParaRPr>
          </a:p>
          <a:p>
            <a:r>
              <a:rPr lang="en-US" b="1">
                <a:sym typeface="Wingdings" pitchFamily="2" charset="2"/>
              </a:rPr>
              <a:t>$19.61TOTAL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228600"/>
            <a:ext cx="3429000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a typeface="+mn-ea"/>
                <a:cs typeface="+mn-cs"/>
                <a:sym typeface="Wingdings" pitchFamily="2" charset="2"/>
              </a:rPr>
              <a:t>GREEN INGREDIENTS</a:t>
            </a:r>
          </a:p>
        </p:txBody>
      </p:sp>
      <p:pic>
        <p:nvPicPr>
          <p:cNvPr id="43012" name="Picture 3" descr="C:\Documents and Settings\dwysokenski\Local Settings\Temporary Internet Files\Content.IE5\37YR2DKO\MC90029783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667000"/>
            <a:ext cx="19939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4" descr="C:\Documents and Settings\dwysokenski\Local Settings\Temporary Internet Files\Content.IE5\37YR2DKO\MC900440104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3429000"/>
            <a:ext cx="68580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743200" y="1981200"/>
            <a:ext cx="6019800" cy="2420938"/>
          </a:xfrm>
          <a:prstGeom prst="rect">
            <a:avLst/>
          </a:prstGeom>
          <a:noFill/>
          <a:ln cmpd="dbl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en-US">
                <a:ea typeface="+mn-ea"/>
                <a:cs typeface="+mn-cs"/>
                <a:sym typeface="Wingdings" pitchFamily="2" charset="2"/>
              </a:rPr>
              <a:t>With these ingredients you’d have enough Castile soap to make </a:t>
            </a:r>
            <a:br>
              <a:rPr lang="en-US">
                <a:ea typeface="+mn-ea"/>
                <a:cs typeface="+mn-cs"/>
                <a:sym typeface="Wingdings" pitchFamily="2" charset="2"/>
              </a:rPr>
            </a:br>
            <a:r>
              <a:rPr lang="en-US">
                <a:ea typeface="+mn-ea"/>
                <a:cs typeface="+mn-cs"/>
                <a:sym typeface="Wingdings" pitchFamily="2" charset="2"/>
              </a:rPr>
              <a:t>    </a:t>
            </a:r>
            <a:r>
              <a:rPr lang="en-US" b="1">
                <a:ea typeface="+mn-ea"/>
                <a:cs typeface="+mn-cs"/>
                <a:sym typeface="Wingdings" pitchFamily="2" charset="2"/>
              </a:rPr>
              <a:t>9 quarts</a:t>
            </a:r>
            <a:r>
              <a:rPr lang="en-US">
                <a:ea typeface="+mn-ea"/>
                <a:cs typeface="+mn-cs"/>
                <a:sym typeface="Wingdings" pitchFamily="2" charset="2"/>
              </a:rPr>
              <a:t> of All Purpose Cleaner </a:t>
            </a:r>
            <a:r>
              <a:rPr lang="en-US" b="1">
                <a:ea typeface="+mn-ea"/>
                <a:cs typeface="+mn-cs"/>
                <a:sym typeface="Wingdings" pitchFamily="2" charset="2"/>
              </a:rPr>
              <a:t>PLUS</a:t>
            </a:r>
          </a:p>
          <a:p>
            <a:pPr>
              <a:spcAft>
                <a:spcPts val="300"/>
              </a:spcAft>
              <a:defRPr/>
            </a:pPr>
            <a:r>
              <a:rPr lang="en-US">
                <a:ea typeface="+mn-ea"/>
                <a:cs typeface="+mn-cs"/>
                <a:sym typeface="Wingdings" pitchFamily="2" charset="2"/>
              </a:rPr>
              <a:t>enough vinegar and baking soda left over to make:</a:t>
            </a:r>
          </a:p>
          <a:p>
            <a:pPr>
              <a:spcAft>
                <a:spcPts val="300"/>
              </a:spcAft>
              <a:buFontTx/>
              <a:buChar char="-"/>
              <a:defRPr/>
            </a:pPr>
            <a:r>
              <a:rPr lang="en-US">
                <a:ea typeface="+mn-ea"/>
                <a:cs typeface="+mn-cs"/>
                <a:sym typeface="Wingdings" pitchFamily="2" charset="2"/>
              </a:rPr>
              <a:t>   </a:t>
            </a:r>
            <a:r>
              <a:rPr lang="en-US" b="1">
                <a:ea typeface="+mn-ea"/>
                <a:cs typeface="+mn-cs"/>
                <a:sym typeface="Wingdings" pitchFamily="2" charset="2"/>
              </a:rPr>
              <a:t>4 quarts</a:t>
            </a:r>
            <a:r>
              <a:rPr lang="en-US">
                <a:ea typeface="+mn-ea"/>
                <a:cs typeface="+mn-cs"/>
                <a:sym typeface="Wingdings" pitchFamily="2" charset="2"/>
              </a:rPr>
              <a:t> of Toilet Bowl Cleaner</a:t>
            </a:r>
          </a:p>
          <a:p>
            <a:pPr>
              <a:spcAft>
                <a:spcPts val="300"/>
              </a:spcAft>
              <a:buFontTx/>
              <a:buChar char="-"/>
              <a:defRPr/>
            </a:pPr>
            <a:r>
              <a:rPr lang="en-US" b="1">
                <a:ea typeface="+mn-ea"/>
                <a:cs typeface="+mn-cs"/>
                <a:sym typeface="Wingdings" pitchFamily="2" charset="2"/>
              </a:rPr>
              <a:t>   1 quart</a:t>
            </a:r>
            <a:r>
              <a:rPr lang="en-US">
                <a:ea typeface="+mn-ea"/>
                <a:cs typeface="+mn-cs"/>
                <a:sym typeface="Wingdings" pitchFamily="2" charset="2"/>
              </a:rPr>
              <a:t> Glass Cleaner</a:t>
            </a:r>
          </a:p>
          <a:p>
            <a:pPr>
              <a:spcAft>
                <a:spcPts val="300"/>
              </a:spcAft>
              <a:buFontTx/>
              <a:buChar char="-"/>
              <a:defRPr/>
            </a:pPr>
            <a:r>
              <a:rPr lang="en-US">
                <a:ea typeface="+mn-ea"/>
                <a:cs typeface="+mn-cs"/>
                <a:sym typeface="Wingdings" pitchFamily="2" charset="2"/>
              </a:rPr>
              <a:t>   clean the oven </a:t>
            </a:r>
            <a:r>
              <a:rPr lang="en-US" b="1">
                <a:ea typeface="+mn-ea"/>
                <a:cs typeface="+mn-cs"/>
                <a:sym typeface="Wingdings" pitchFamily="2" charset="2"/>
              </a:rPr>
              <a:t>2X </a:t>
            </a:r>
            <a:r>
              <a:rPr lang="en-US" sz="1600">
                <a:ea typeface="+mn-ea"/>
                <a:cs typeface="+mn-cs"/>
                <a:sym typeface="Wingdings" pitchFamily="2" charset="2"/>
              </a:rPr>
              <a:t>(assuming you use 1 lb of baking soda each time)</a:t>
            </a:r>
          </a:p>
        </p:txBody>
      </p:sp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3352800" y="4648200"/>
            <a:ext cx="5562600" cy="183356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2794000" algn="l"/>
                <a:tab pos="3541713" algn="l"/>
                <a:tab pos="3773488" algn="l"/>
                <a:tab pos="4005263" algn="l"/>
              </a:tabLst>
            </a:pPr>
            <a:r>
              <a:rPr lang="en-US">
                <a:sym typeface="Wingdings" pitchFamily="2" charset="2"/>
              </a:rPr>
              <a:t>If you bought the same amount of pre-made cleaners the cost would be:</a:t>
            </a:r>
          </a:p>
          <a:p>
            <a:pPr>
              <a:spcBef>
                <a:spcPct val="5000"/>
              </a:spcBef>
              <a:tabLst>
                <a:tab pos="2794000" algn="l"/>
                <a:tab pos="3541713" algn="l"/>
                <a:tab pos="3773488" algn="l"/>
                <a:tab pos="4005263" algn="l"/>
              </a:tabLst>
            </a:pPr>
            <a:r>
              <a:rPr lang="en-US" sz="1400">
                <a:sym typeface="Wingdings" pitchFamily="2" charset="2"/>
              </a:rPr>
              <a:t>9 Green Works All Purpose Cleaner at $2.77 each = $24.93</a:t>
            </a:r>
            <a:br>
              <a:rPr lang="en-US" sz="1400">
                <a:sym typeface="Wingdings" pitchFamily="2" charset="2"/>
              </a:rPr>
            </a:br>
            <a:r>
              <a:rPr lang="en-US" sz="1400">
                <a:sym typeface="Wingdings" pitchFamily="2" charset="2"/>
              </a:rPr>
              <a:t>4 The  Works Toilet Bowl Cleaner at $1.59 each    =  $  6.36</a:t>
            </a:r>
          </a:p>
          <a:p>
            <a:pPr>
              <a:spcBef>
                <a:spcPct val="5000"/>
              </a:spcBef>
              <a:tabLst>
                <a:tab pos="2794000" algn="l"/>
                <a:tab pos="3541713" algn="l"/>
                <a:tab pos="3773488" algn="l"/>
                <a:tab pos="4005263" algn="l"/>
              </a:tabLst>
            </a:pPr>
            <a:r>
              <a:rPr lang="en-US" sz="1400">
                <a:sym typeface="Wingdings" pitchFamily="2" charset="2"/>
              </a:rPr>
              <a:t>1 Green Works Glass Cleaner at $2.99 each          =  $ 2.99</a:t>
            </a:r>
          </a:p>
          <a:p>
            <a:pPr>
              <a:spcBef>
                <a:spcPct val="5000"/>
              </a:spcBef>
              <a:tabLst>
                <a:tab pos="2794000" algn="l"/>
                <a:tab pos="3541713" algn="l"/>
                <a:tab pos="3773488" algn="l"/>
                <a:tab pos="4005263" algn="l"/>
              </a:tabLst>
            </a:pPr>
            <a:r>
              <a:rPr lang="en-US" sz="1400">
                <a:sym typeface="Wingdings" pitchFamily="2" charset="2"/>
              </a:rPr>
              <a:t>2 Easy Off oven cleaner  at $4.99 each                   = $  9.98</a:t>
            </a:r>
          </a:p>
          <a:p>
            <a:pPr>
              <a:spcBef>
                <a:spcPct val="5000"/>
              </a:spcBef>
              <a:tabLst>
                <a:tab pos="2794000" algn="l"/>
                <a:tab pos="3541713" algn="l"/>
                <a:tab pos="3773488" algn="l"/>
                <a:tab pos="4005263" algn="l"/>
              </a:tabLst>
            </a:pPr>
            <a:r>
              <a:rPr lang="en-US" sz="1200">
                <a:sym typeface="Wingdings" pitchFamily="2" charset="2"/>
              </a:rPr>
              <a:t>                                                          </a:t>
            </a:r>
            <a:r>
              <a:rPr lang="en-US" b="1">
                <a:sym typeface="Wingdings" pitchFamily="2" charset="2"/>
              </a:rPr>
              <a:t>TOTAL           = $44.26</a:t>
            </a:r>
          </a:p>
        </p:txBody>
      </p:sp>
      <p:sp>
        <p:nvSpPr>
          <p:cNvPr id="43016" name="Line 10"/>
          <p:cNvSpPr>
            <a:spLocks noChangeShapeType="1"/>
          </p:cNvSpPr>
          <p:nvPr/>
        </p:nvSpPr>
        <p:spPr bwMode="auto">
          <a:xfrm flipH="1">
            <a:off x="1676400" y="1905000"/>
            <a:ext cx="914400" cy="762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17" name="Rectangle 11"/>
          <p:cNvSpPr>
            <a:spLocks noChangeArrowheads="1"/>
          </p:cNvSpPr>
          <p:nvPr/>
        </p:nvSpPr>
        <p:spPr bwMode="auto">
          <a:xfrm>
            <a:off x="990600" y="4343400"/>
            <a:ext cx="10398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>
                <a:sym typeface="Wingdings" pitchFamily="2" charset="2"/>
              </a:rPr>
              <a:t>$19.61</a:t>
            </a:r>
          </a:p>
        </p:txBody>
      </p:sp>
      <p:sp>
        <p:nvSpPr>
          <p:cNvPr id="82956" name="AutoShape 12"/>
          <p:cNvSpPr>
            <a:spLocks noChangeArrowheads="1"/>
          </p:cNvSpPr>
          <p:nvPr/>
        </p:nvSpPr>
        <p:spPr bwMode="auto">
          <a:xfrm>
            <a:off x="0" y="4724400"/>
            <a:ext cx="3200400" cy="2133600"/>
          </a:xfrm>
          <a:prstGeom prst="irregularSeal2">
            <a:avLst/>
          </a:prstGeom>
          <a:solidFill>
            <a:schemeClr val="bg1"/>
          </a:solidFill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b="1">
                <a:sym typeface="Wingdings" pitchFamily="2" charset="2"/>
              </a:rPr>
              <a:t>You save</a:t>
            </a:r>
          </a:p>
          <a:p>
            <a:pPr algn="ctr"/>
            <a:r>
              <a:rPr lang="en-US" sz="2000" b="1">
                <a:sym typeface="Wingdings" pitchFamily="2" charset="2"/>
              </a:rPr>
              <a:t>$24.65! </a:t>
            </a:r>
          </a:p>
          <a:p>
            <a:pPr algn="ctr"/>
            <a:r>
              <a:rPr lang="en-US" sz="1400" b="1">
                <a:sym typeface="Wingdings" pitchFamily="2" charset="2"/>
              </a:rPr>
              <a:t>(plus health care costs!)</a:t>
            </a:r>
          </a:p>
        </p:txBody>
      </p:sp>
      <p:sp>
        <p:nvSpPr>
          <p:cNvPr id="12" name="Slide Number Placeholder 11"/>
          <p:cNvSpPr txBox="1">
            <a:spLocks noGrp="1"/>
          </p:cNvSpPr>
          <p:nvPr/>
        </p:nvSpPr>
        <p:spPr>
          <a:xfrm>
            <a:off x="146050" y="6553200"/>
            <a:ext cx="158750" cy="1143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59842DA7-0E77-45C8-8828-F186038A416F}" type="slidenum">
              <a:rPr lang="en-US" sz="1400">
                <a:solidFill>
                  <a:srgbClr val="FFFFFF"/>
                </a:solidFill>
                <a:latin typeface="+mj-lt"/>
                <a:ea typeface="+mj-ea"/>
                <a:cs typeface="+mj-cs"/>
                <a:sym typeface="Wingdings" pitchFamily="2" charset="2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en-US" sz="1400" dirty="0">
              <a:solidFill>
                <a:srgbClr val="FFFFFF"/>
              </a:solidFill>
              <a:latin typeface="+mj-lt"/>
              <a:ea typeface="+mj-ea"/>
              <a:cs typeface="+mj-cs"/>
              <a:sym typeface="Wingdings" pitchFamily="2" charset="2"/>
            </a:endParaRPr>
          </a:p>
        </p:txBody>
      </p:sp>
      <p:sp>
        <p:nvSpPr>
          <p:cNvPr id="43020" name="Footer Placeholder 12"/>
          <p:cNvSpPr txBox="1">
            <a:spLocks noGrp="1"/>
          </p:cNvSpPr>
          <p:nvPr/>
        </p:nvSpPr>
        <p:spPr bwMode="auto">
          <a:xfrm>
            <a:off x="914400" y="61722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400">
                <a:solidFill>
                  <a:schemeClr val="tx2"/>
                </a:solidFill>
                <a:sym typeface="Wingdings" pitchFamily="2" charset="2"/>
              </a:rPr>
              <a:t>DRAFT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8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2953" grpId="0" animBg="1"/>
      <p:bldP spid="8295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 more information:</a:t>
            </a:r>
          </a:p>
        </p:txBody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Vida Verde: </a:t>
            </a:r>
            <a:r>
              <a:rPr lang="en-US" smtClean="0">
                <a:hlinkClick r:id="rId2"/>
              </a:rPr>
              <a:t>http://verdeamarelo.org/vidaverde/</a:t>
            </a:r>
            <a:endParaRPr lang="en-US" smtClean="0"/>
          </a:p>
          <a:p>
            <a:r>
              <a:rPr lang="en-US" smtClean="0"/>
              <a:t>TURI: </a:t>
            </a:r>
            <a:r>
              <a:rPr lang="en-US" smtClean="0">
                <a:hlinkClick r:id="rId3"/>
              </a:rPr>
              <a:t>www.turi.org</a:t>
            </a:r>
            <a:r>
              <a:rPr lang="en-US" smtClean="0"/>
              <a:t> </a:t>
            </a:r>
          </a:p>
          <a:p>
            <a:r>
              <a:rPr lang="en-US" smtClean="0"/>
              <a:t>TURI Cleaning Lab Do-It-Yourself Recipe Testing: </a:t>
            </a:r>
            <a:r>
              <a:rPr lang="en-US" smtClean="0">
                <a:hlinkClick r:id="rId4"/>
              </a:rPr>
              <a:t>http://www.turi.org/Our_Work/Green_Cleaning_Lab/Does_It_Clean/Do-it-Yourself_Recipes</a:t>
            </a:r>
            <a:r>
              <a:rPr lang="en-US" smtClean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noFill/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  <a:cs typeface="ＭＳ Ｐゴシック"/>
              </a:rPr>
              <a:t>Our Partners</a:t>
            </a:r>
          </a:p>
        </p:txBody>
      </p:sp>
      <p:pic>
        <p:nvPicPr>
          <p:cNvPr id="17412" name="Picture 6" descr="NIOSH The National Institute for Occupational Safety and Health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752600"/>
            <a:ext cx="8229600" cy="1009650"/>
          </a:xfrm>
        </p:spPr>
      </p:pic>
      <p:pic>
        <p:nvPicPr>
          <p:cNvPr id="17413" name="Picture 5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3124200" cy="1295400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14" name="Picture 5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3429000"/>
            <a:ext cx="3124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2286000" y="5137150"/>
            <a:ext cx="62484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3200">
                <a:latin typeface="Calibri" pitchFamily="34" charset="0"/>
              </a:rPr>
              <a:t> ISPG/H   </a:t>
            </a:r>
            <a:endParaRPr lang="en-US" sz="1000">
              <a:latin typeface="Calibri" pitchFamily="34" charset="0"/>
            </a:endParaRPr>
          </a:p>
          <a:p>
            <a:pPr algn="r" eaLnBrk="0" hangingPunct="0"/>
            <a:r>
              <a:rPr lang="en-US">
                <a:latin typeface="Calibri" pitchFamily="34" charset="0"/>
              </a:rPr>
              <a:t>                                                 Immigrant Services Providers Group/Health</a:t>
            </a:r>
          </a:p>
        </p:txBody>
      </p:sp>
      <p:pic>
        <p:nvPicPr>
          <p:cNvPr id="17416" name="Picture 7" descr="Tufts University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4267200"/>
            <a:ext cx="2819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Up-Down Arrow 12"/>
          <p:cNvSpPr/>
          <p:nvPr/>
        </p:nvSpPr>
        <p:spPr>
          <a:xfrm>
            <a:off x="7010400" y="2819400"/>
            <a:ext cx="484188" cy="6096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Up-Down Arrow 16"/>
          <p:cNvSpPr/>
          <p:nvPr/>
        </p:nvSpPr>
        <p:spPr>
          <a:xfrm>
            <a:off x="6705600" y="4800600"/>
            <a:ext cx="484188" cy="7620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Up-Down Arrow 17"/>
          <p:cNvSpPr/>
          <p:nvPr/>
        </p:nvSpPr>
        <p:spPr>
          <a:xfrm>
            <a:off x="2362200" y="2971800"/>
            <a:ext cx="484188" cy="10668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Left-Right Arrow 19"/>
          <p:cNvSpPr/>
          <p:nvPr/>
        </p:nvSpPr>
        <p:spPr>
          <a:xfrm>
            <a:off x="3733800" y="5029200"/>
            <a:ext cx="2133600" cy="685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noFill/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  <a:cs typeface="ＭＳ Ｐゴシック"/>
              </a:rPr>
              <a:t>Who we are</a:t>
            </a:r>
          </a:p>
        </p:txBody>
      </p:sp>
      <p:pic>
        <p:nvPicPr>
          <p:cNvPr id="18436" name="Content Placeholder 5" descr="vida verd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935163"/>
            <a:ext cx="7620000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Vida Verde Cooperative New Members</a:t>
            </a:r>
            <a:endParaRPr lang="en-US" dirty="0"/>
          </a:p>
        </p:txBody>
      </p:sp>
      <p:pic>
        <p:nvPicPr>
          <p:cNvPr id="19458" name="Content Placeholder 4" descr="SDC1281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50913" y="2133600"/>
            <a:ext cx="6516687" cy="37925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990600" y="1374775"/>
            <a:ext cx="6553200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4400" b="1" i="1">
                <a:latin typeface="Calibri" pitchFamily="34" charset="0"/>
              </a:rPr>
              <a:t>Housecleaner Work related risks</a:t>
            </a:r>
            <a:endParaRPr lang="en-US" b="1" i="1">
              <a:latin typeface="Calibri" pitchFamily="34" charset="0"/>
            </a:endParaRPr>
          </a:p>
          <a:p>
            <a:pPr eaLnBrk="0" hangingPunct="0"/>
            <a:endParaRPr lang="en-US" sz="3000" b="1" i="1">
              <a:latin typeface="Calibri" pitchFamily="34" charset="0"/>
            </a:endParaRPr>
          </a:p>
          <a:p>
            <a:pPr eaLnBrk="0" hangingPunct="0"/>
            <a:r>
              <a:rPr lang="en-US" sz="3000" b="1" i="1">
                <a:latin typeface="Calibri" pitchFamily="34" charset="0"/>
              </a:rPr>
              <a:t>- Chemicals</a:t>
            </a:r>
          </a:p>
          <a:p>
            <a:pPr eaLnBrk="0" hangingPunct="0"/>
            <a:r>
              <a:rPr lang="en-US" sz="3000" b="1" i="1">
                <a:latin typeface="Calibri" pitchFamily="34" charset="0"/>
              </a:rPr>
              <a:t>- Ergonomics</a:t>
            </a:r>
          </a:p>
          <a:p>
            <a:pPr eaLnBrk="0" hangingPunct="0"/>
            <a:r>
              <a:rPr lang="en-US" sz="3000" b="1" i="1">
                <a:latin typeface="Calibri" pitchFamily="34" charset="0"/>
              </a:rPr>
              <a:t>- Biologics</a:t>
            </a:r>
            <a:endParaRPr lang="en-US" sz="1200">
              <a:latin typeface="Calibri" pitchFamily="34" charset="0"/>
            </a:endParaRPr>
          </a:p>
          <a:p>
            <a:pPr eaLnBrk="0" hangingPunct="0">
              <a:buFontTx/>
              <a:buChar char="-"/>
            </a:pPr>
            <a:r>
              <a:rPr lang="en-US" sz="3000" b="1" i="1">
                <a:latin typeface="Calibri" pitchFamily="34" charset="0"/>
              </a:rPr>
              <a:t>Organizational </a:t>
            </a:r>
          </a:p>
          <a:p>
            <a:pPr eaLnBrk="0" hangingPunct="0"/>
            <a:endParaRPr lang="en-US" sz="3000" b="1" i="1">
              <a:latin typeface="Calibri" pitchFamily="34" charset="0"/>
            </a:endParaRPr>
          </a:p>
          <a:p>
            <a:pPr algn="ctr" eaLnBrk="0" hangingPunct="0"/>
            <a:r>
              <a:rPr lang="en-US" sz="3000" b="1" i="1">
                <a:solidFill>
                  <a:srgbClr val="008000"/>
                </a:solidFill>
                <a:latin typeface="Calibri" pitchFamily="34" charset="0"/>
              </a:rPr>
              <a:t>We will focus on Chemical issues and safer alternatives today</a:t>
            </a:r>
          </a:p>
          <a:p>
            <a:pPr eaLnBrk="0" hangingPunct="0"/>
            <a:endParaRPr lang="en-US">
              <a:solidFill>
                <a:srgbClr val="008000"/>
              </a:solidFill>
            </a:endParaRPr>
          </a:p>
        </p:txBody>
      </p:sp>
      <p:pic>
        <p:nvPicPr>
          <p:cNvPr id="20482" name="Picture 5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3124200" cy="1295400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477278"/>
            <a:ext cx="8077200" cy="4391164"/>
          </a:xfrm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en-US" sz="54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     Chemical Risks</a:t>
            </a:r>
            <a:r>
              <a:rPr lang="en-US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The continuous exposure to toxics can make you sick and are not good to The Environment.</a:t>
            </a:r>
            <a:r>
              <a:rPr lang="en-US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endParaRPr lang="en-US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1506" name="Picture 5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3124200" cy="1295400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Health Problems related to Cleaning Products:</a:t>
            </a:r>
          </a:p>
        </p:txBody>
      </p:sp>
      <p:sp>
        <p:nvSpPr>
          <p:cNvPr id="22530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Asthma</a:t>
            </a:r>
          </a:p>
          <a:p>
            <a:pPr eaLnBrk="1" hangingPunct="1"/>
            <a:r>
              <a:rPr lang="en-US" smtClean="0"/>
              <a:t>Allergies</a:t>
            </a:r>
          </a:p>
          <a:p>
            <a:pPr eaLnBrk="1" hangingPunct="1"/>
            <a:r>
              <a:rPr lang="en-US" smtClean="0"/>
              <a:t>Skin Problems</a:t>
            </a:r>
          </a:p>
          <a:p>
            <a:pPr eaLnBrk="1" hangingPunct="1"/>
            <a:r>
              <a:rPr lang="en-US" smtClean="0"/>
              <a:t>Breathing Problems</a:t>
            </a:r>
          </a:p>
          <a:p>
            <a:pPr eaLnBrk="1" hangingPunct="1"/>
            <a:r>
              <a:rPr lang="en-US" smtClean="0"/>
              <a:t>Neurologic  Problems </a:t>
            </a:r>
          </a:p>
          <a:p>
            <a:pPr eaLnBrk="1" hangingPunct="1"/>
            <a:r>
              <a:rPr lang="en-US" smtClean="0"/>
              <a:t>Conception Problems</a:t>
            </a:r>
          </a:p>
          <a:p>
            <a:pPr eaLnBrk="1" hangingPunct="1"/>
            <a:r>
              <a:rPr lang="en-US" smtClean="0"/>
              <a:t>Pregnancy problems</a:t>
            </a:r>
          </a:p>
          <a:p>
            <a:pPr eaLnBrk="1" hangingPunct="1"/>
            <a:endParaRPr lang="en-US" smtClean="0"/>
          </a:p>
        </p:txBody>
      </p:sp>
      <p:pic>
        <p:nvPicPr>
          <p:cNvPr id="22531" name="Picture 7" descr="lun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981200"/>
            <a:ext cx="35052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Vida Verde Natural Cleaning Products</a:t>
            </a:r>
          </a:p>
        </p:txBody>
      </p:sp>
      <p:sp>
        <p:nvSpPr>
          <p:cNvPr id="23554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Water</a:t>
            </a:r>
          </a:p>
          <a:p>
            <a:pPr eaLnBrk="1" hangingPunct="1"/>
            <a:r>
              <a:rPr lang="en-US" smtClean="0"/>
              <a:t>Vinegar</a:t>
            </a:r>
          </a:p>
          <a:p>
            <a:pPr eaLnBrk="1" hangingPunct="1"/>
            <a:r>
              <a:rPr lang="en-US" smtClean="0"/>
              <a:t>Baking Soda               </a:t>
            </a:r>
          </a:p>
          <a:p>
            <a:pPr eaLnBrk="1" hangingPunct="1"/>
            <a:r>
              <a:rPr lang="en-US" smtClean="0"/>
              <a:t>Borax</a:t>
            </a:r>
          </a:p>
          <a:p>
            <a:pPr eaLnBrk="1" hangingPunct="1"/>
            <a:r>
              <a:rPr lang="en-US" smtClean="0"/>
              <a:t>Essential Oil</a:t>
            </a:r>
          </a:p>
          <a:p>
            <a:pPr eaLnBrk="1" hangingPunct="1"/>
            <a:r>
              <a:rPr lang="en-US" smtClean="0"/>
              <a:t>Grape seed Oil</a:t>
            </a:r>
          </a:p>
          <a:p>
            <a:pPr eaLnBrk="1" hangingPunct="1"/>
            <a:r>
              <a:rPr lang="en-US" smtClean="0"/>
              <a:t>Vegetal Soap</a:t>
            </a:r>
          </a:p>
          <a:p>
            <a:pPr eaLnBrk="1" hangingPunct="1"/>
            <a:endParaRPr lang="en-US" smtClean="0"/>
          </a:p>
        </p:txBody>
      </p:sp>
      <p:pic>
        <p:nvPicPr>
          <p:cNvPr id="23555" name="Picture 5" descr="DSC038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2362200"/>
            <a:ext cx="4419600" cy="33099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559</TotalTime>
  <Words>808</Words>
  <Application>Microsoft Office PowerPoint</Application>
  <PresentationFormat>On-screen Show (4:3)</PresentationFormat>
  <Paragraphs>230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ＭＳ Ｐゴシック</vt:lpstr>
      <vt:lpstr>Calibri</vt:lpstr>
      <vt:lpstr>Constantia</vt:lpstr>
      <vt:lpstr>Wingdings 2</vt:lpstr>
      <vt:lpstr>Wingdings</vt:lpstr>
      <vt:lpstr>Flow</vt:lpstr>
      <vt:lpstr>Flow</vt:lpstr>
      <vt:lpstr>Flow</vt:lpstr>
      <vt:lpstr>Flow</vt:lpstr>
      <vt:lpstr>Slide 1</vt:lpstr>
      <vt:lpstr>Slide 2</vt:lpstr>
      <vt:lpstr>Slide 3</vt:lpstr>
      <vt:lpstr>Slide 4</vt:lpstr>
      <vt:lpstr>Vida Verde Cooperative New Members</vt:lpstr>
      <vt:lpstr>Slide 6</vt:lpstr>
      <vt:lpstr>Slide 7</vt:lpstr>
      <vt:lpstr>Health Problems related to Cleaning Products:</vt:lpstr>
      <vt:lpstr>Vida Verde Natural Cleaning Products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TURI Lab Testing Results…</vt:lpstr>
      <vt:lpstr>If you are going to shop, shop for products that:</vt:lpstr>
      <vt:lpstr>What to look for……..</vt:lpstr>
      <vt:lpstr>Slide 20</vt:lpstr>
      <vt:lpstr>Slide 21</vt:lpstr>
      <vt:lpstr>COST COMPARISONS</vt:lpstr>
      <vt:lpstr>Slide 23</vt:lpstr>
      <vt:lpstr>For more information: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Treinamento Profissionalizante</dc:title>
  <dc:creator>Monica</dc:creator>
  <cp:lastModifiedBy>Joy Onasch</cp:lastModifiedBy>
  <cp:revision>73</cp:revision>
  <dcterms:created xsi:type="dcterms:W3CDTF">2011-01-07T20:45:37Z</dcterms:created>
  <dcterms:modified xsi:type="dcterms:W3CDTF">2011-12-20T18:37:08Z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TC300003049990</vt:lpwstr>
  </property>
</Properties>
</file>